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41"/>
  </p:notesMasterIdLst>
  <p:handoutMasterIdLst>
    <p:handoutMasterId r:id="rId42"/>
  </p:handoutMasterIdLst>
  <p:sldIdLst>
    <p:sldId id="256" r:id="rId3"/>
    <p:sldId id="257" r:id="rId4"/>
    <p:sldId id="258" r:id="rId5"/>
    <p:sldId id="259" r:id="rId6"/>
    <p:sldId id="260" r:id="rId7"/>
    <p:sldId id="274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95" r:id="rId18"/>
    <p:sldId id="271" r:id="rId19"/>
    <p:sldId id="273" r:id="rId20"/>
    <p:sldId id="29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72" r:id="rId37"/>
    <p:sldId id="290" r:id="rId38"/>
    <p:sldId id="291" r:id="rId39"/>
    <p:sldId id="292" r:id="rId40"/>
  </p:sldIdLst>
  <p:sldSz cx="9144000" cy="5143500" type="screen16x9"/>
  <p:notesSz cx="7010400" cy="9296400"/>
  <p:embeddedFontLst>
    <p:embeddedFont>
      <p:font typeface="Poiret One" panose="020B0604020202020204" charset="0"/>
      <p:regular r:id="rId43"/>
    </p:embeddedFont>
    <p:embeddedFont>
      <p:font typeface="Amatic SC" panose="020B0604020202020204" charset="-79"/>
      <p:regular r:id="rId44"/>
      <p:bold r:id="rId45"/>
    </p:embeddedFont>
    <p:embeddedFont>
      <p:font typeface="Lato" panose="020B0604020202020204" charset="0"/>
      <p:regular r:id="rId46"/>
      <p:bold r:id="rId47"/>
      <p:italic r:id="rId48"/>
      <p:boldItalic r:id="rId49"/>
    </p:embeddedFont>
    <p:embeddedFont>
      <p:font typeface="Source Code Pro" panose="020B0604020202020204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EFDDADEC-46E5-4CA5-AF3D-146D5C43CB0C}">
  <a:tblStyle styleId="{EFDDADEC-46E5-4CA5-AF3D-146D5C43CB0C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1F522-DE27-4466-B7FA-98C17661879B}" type="datetimeFigureOut">
              <a:rPr lang="en-US" smtClean="0"/>
              <a:t>5/18/2017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F22F5-17A3-45B2-9021-07CE83987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2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r>
              <a:rPr lang="en"/>
              <a:t>So first put the observations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878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30"/>
              </a:spcAft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https://www.osha.gov/Publications/OSHA3514.html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30"/>
              </a:spcAft>
              <a:buClr>
                <a:schemeClr val="dk2"/>
              </a:buClr>
              <a:buSzPct val="100000"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8000"/>
            </a:lvl1pPr>
            <a:lvl2pPr lvl="1" algn="ctr">
              <a:spcBef>
                <a:spcPts val="0"/>
              </a:spcBef>
              <a:buSzPct val="100000"/>
              <a:defRPr sz="8000"/>
            </a:lvl2pPr>
            <a:lvl3pPr lvl="2" algn="ctr">
              <a:spcBef>
                <a:spcPts val="0"/>
              </a:spcBef>
              <a:buSzPct val="100000"/>
              <a:defRPr sz="8000"/>
            </a:lvl3pPr>
            <a:lvl4pPr lvl="3" algn="ctr">
              <a:spcBef>
                <a:spcPts val="0"/>
              </a:spcBef>
              <a:buSzPct val="100000"/>
              <a:defRPr sz="8000"/>
            </a:lvl4pPr>
            <a:lvl5pPr lvl="4" algn="ctr">
              <a:spcBef>
                <a:spcPts val="0"/>
              </a:spcBef>
              <a:buSzPct val="100000"/>
              <a:defRPr sz="8000"/>
            </a:lvl5pPr>
            <a:lvl6pPr lvl="5" algn="ctr">
              <a:spcBef>
                <a:spcPts val="0"/>
              </a:spcBef>
              <a:buSzPct val="100000"/>
              <a:defRPr sz="8000"/>
            </a:lvl6pPr>
            <a:lvl7pPr lvl="6" algn="ctr">
              <a:spcBef>
                <a:spcPts val="0"/>
              </a:spcBef>
              <a:buSzPct val="100000"/>
              <a:defRPr sz="8000"/>
            </a:lvl7pPr>
            <a:lvl8pPr lvl="7" algn="ctr">
              <a:spcBef>
                <a:spcPts val="0"/>
              </a:spcBef>
              <a:buSzPct val="100000"/>
              <a:defRPr sz="8000"/>
            </a:lvl8pPr>
            <a:lvl9pPr lvl="8" algn="ctr">
              <a:spcBef>
                <a:spcPts val="0"/>
              </a:spcBef>
              <a:buSzPct val="100000"/>
              <a:defRPr sz="80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8000"/>
            </a:lvl1pPr>
            <a:lvl2pPr lvl="1" algn="ctr" rtl="0">
              <a:spcBef>
                <a:spcPts val="0"/>
              </a:spcBef>
              <a:buSzPct val="100000"/>
              <a:defRPr sz="8000"/>
            </a:lvl2pPr>
            <a:lvl3pPr lvl="2" algn="ctr" rtl="0">
              <a:spcBef>
                <a:spcPts val="0"/>
              </a:spcBef>
              <a:buSzPct val="100000"/>
              <a:defRPr sz="8000"/>
            </a:lvl3pPr>
            <a:lvl4pPr lvl="3" algn="ctr" rtl="0">
              <a:spcBef>
                <a:spcPts val="0"/>
              </a:spcBef>
              <a:buSzPct val="100000"/>
              <a:defRPr sz="8000"/>
            </a:lvl4pPr>
            <a:lvl5pPr lvl="4" algn="ctr" rtl="0">
              <a:spcBef>
                <a:spcPts val="0"/>
              </a:spcBef>
              <a:buSzPct val="100000"/>
              <a:defRPr sz="8000"/>
            </a:lvl5pPr>
            <a:lvl6pPr lvl="5" algn="ctr" rtl="0">
              <a:spcBef>
                <a:spcPts val="0"/>
              </a:spcBef>
              <a:buSzPct val="100000"/>
              <a:defRPr sz="8000"/>
            </a:lvl6pPr>
            <a:lvl7pPr lvl="6" algn="ctr" rtl="0">
              <a:spcBef>
                <a:spcPts val="0"/>
              </a:spcBef>
              <a:buSzPct val="100000"/>
              <a:defRPr sz="8000"/>
            </a:lvl7pPr>
            <a:lvl8pPr lvl="7" algn="ctr" rtl="0">
              <a:spcBef>
                <a:spcPts val="0"/>
              </a:spcBef>
              <a:buSzPct val="100000"/>
              <a:defRPr sz="8000"/>
            </a:lvl8pPr>
            <a:lvl9pPr lvl="8" algn="ctr" rtl="0">
              <a:spcBef>
                <a:spcPts val="0"/>
              </a:spcBef>
              <a:buSzPct val="100000"/>
              <a:defRPr sz="8000"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4000"/>
            </a:lvl1pPr>
            <a:lvl2pPr lvl="1" rtl="0">
              <a:spcBef>
                <a:spcPts val="0"/>
              </a:spcBef>
              <a:buSzPct val="100000"/>
              <a:defRPr sz="4000"/>
            </a:lvl2pPr>
            <a:lvl3pPr lvl="2" rtl="0">
              <a:spcBef>
                <a:spcPts val="0"/>
              </a:spcBef>
              <a:buSzPct val="100000"/>
              <a:defRPr sz="4000"/>
            </a:lvl3pPr>
            <a:lvl4pPr lvl="3" rtl="0">
              <a:spcBef>
                <a:spcPts val="0"/>
              </a:spcBef>
              <a:buSzPct val="100000"/>
              <a:defRPr sz="4000"/>
            </a:lvl4pPr>
            <a:lvl5pPr lvl="4" rtl="0">
              <a:spcBef>
                <a:spcPts val="0"/>
              </a:spcBef>
              <a:buSzPct val="100000"/>
              <a:defRPr sz="4000"/>
            </a:lvl5pPr>
            <a:lvl6pPr lvl="5" rtl="0">
              <a:spcBef>
                <a:spcPts val="0"/>
              </a:spcBef>
              <a:buSzPct val="100000"/>
              <a:defRPr sz="4000"/>
            </a:lvl6pPr>
            <a:lvl7pPr lvl="6" rtl="0">
              <a:spcBef>
                <a:spcPts val="0"/>
              </a:spcBef>
              <a:buSzPct val="100000"/>
              <a:defRPr sz="4000"/>
            </a:lvl7pPr>
            <a:lvl8pPr lvl="7" rtl="0">
              <a:spcBef>
                <a:spcPts val="0"/>
              </a:spcBef>
              <a:buSzPct val="100000"/>
              <a:defRPr sz="4000"/>
            </a:lvl8pPr>
            <a:lvl9pPr lvl="8" rtl="0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3000"/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5" name="Shape 85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5400"/>
            </a:lvl1pPr>
            <a:lvl2pPr lvl="1" algn="ctr" rtl="0">
              <a:spcBef>
                <a:spcPts val="0"/>
              </a:spcBef>
              <a:buSzPct val="100000"/>
              <a:defRPr sz="5400"/>
            </a:lvl2pPr>
            <a:lvl3pPr lvl="2" algn="ctr" rtl="0">
              <a:spcBef>
                <a:spcPts val="0"/>
              </a:spcBef>
              <a:buSzPct val="100000"/>
              <a:defRPr sz="5400"/>
            </a:lvl3pPr>
            <a:lvl4pPr lvl="3" algn="ctr" rtl="0">
              <a:spcBef>
                <a:spcPts val="0"/>
              </a:spcBef>
              <a:buSzPct val="100000"/>
              <a:defRPr sz="5400"/>
            </a:lvl4pPr>
            <a:lvl5pPr lvl="4" algn="ctr" rtl="0">
              <a:spcBef>
                <a:spcPts val="0"/>
              </a:spcBef>
              <a:buSzPct val="100000"/>
              <a:defRPr sz="5400"/>
            </a:lvl5pPr>
            <a:lvl6pPr lvl="5" algn="ctr" rtl="0">
              <a:spcBef>
                <a:spcPts val="0"/>
              </a:spcBef>
              <a:buSzPct val="100000"/>
              <a:defRPr sz="5400"/>
            </a:lvl6pPr>
            <a:lvl7pPr lvl="6" algn="ctr" rtl="0">
              <a:spcBef>
                <a:spcPts val="0"/>
              </a:spcBef>
              <a:buSzPct val="100000"/>
              <a:defRPr sz="5400"/>
            </a:lvl7pPr>
            <a:lvl8pPr lvl="7" algn="ctr" rtl="0">
              <a:spcBef>
                <a:spcPts val="0"/>
              </a:spcBef>
              <a:buSzPct val="100000"/>
              <a:defRPr sz="5400"/>
            </a:lvl8pPr>
            <a:lvl9pPr lvl="8" algn="ctr" rtl="0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ubTitle" idx="1"/>
          </p:nvPr>
        </p:nvSpPr>
        <p:spPr>
          <a:xfrm>
            <a:off x="265500" y="2845222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4000"/>
            </a:lvl1pPr>
            <a:lvl2pPr lvl="1">
              <a:spcBef>
                <a:spcPts val="0"/>
              </a:spcBef>
              <a:buSzPct val="100000"/>
              <a:defRPr sz="4000"/>
            </a:lvl2pPr>
            <a:lvl3pPr lvl="2">
              <a:spcBef>
                <a:spcPts val="0"/>
              </a:spcBef>
              <a:buSzPct val="100000"/>
              <a:defRPr sz="4000"/>
            </a:lvl3pPr>
            <a:lvl4pPr lvl="3">
              <a:spcBef>
                <a:spcPts val="0"/>
              </a:spcBef>
              <a:buSzPct val="100000"/>
              <a:defRPr sz="4000"/>
            </a:lvl4pPr>
            <a:lvl5pPr lvl="4">
              <a:spcBef>
                <a:spcPts val="0"/>
              </a:spcBef>
              <a:buSzPct val="100000"/>
              <a:defRPr sz="4000"/>
            </a:lvl5pPr>
            <a:lvl6pPr lvl="5">
              <a:spcBef>
                <a:spcPts val="0"/>
              </a:spcBef>
              <a:buSzPct val="100000"/>
              <a:defRPr sz="4000"/>
            </a:lvl6pPr>
            <a:lvl7pPr lvl="6">
              <a:spcBef>
                <a:spcPts val="0"/>
              </a:spcBef>
              <a:buSzPct val="100000"/>
              <a:defRPr sz="4000"/>
            </a:lvl7pPr>
            <a:lvl8pPr lvl="7">
              <a:spcBef>
                <a:spcPts val="0"/>
              </a:spcBef>
              <a:buSzPct val="100000"/>
              <a:defRPr sz="4000"/>
            </a:lvl8pPr>
            <a:lvl9pPr lvl="8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65500" y="2845222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en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en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4.MOV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ab.com/msds.php?msdsId=9927759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ab.com/msds.php?msdsId=9926361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ctrTitle"/>
          </p:nvPr>
        </p:nvSpPr>
        <p:spPr>
          <a:xfrm>
            <a:off x="351450" y="261650"/>
            <a:ext cx="8441100" cy="3112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>
                <a:latin typeface="Poiret One"/>
                <a:ea typeface="Poiret One"/>
                <a:cs typeface="Poiret One"/>
                <a:sym typeface="Poiret One"/>
              </a:rPr>
              <a:t>Final Packaged Sunscreen Proposal</a:t>
            </a:r>
            <a:r>
              <a:rPr lang="en" sz="9600">
                <a:latin typeface="Poiret One"/>
                <a:ea typeface="Poiret One"/>
                <a:cs typeface="Poiret One"/>
                <a:sym typeface="Poiret One"/>
              </a:rPr>
              <a:t> 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By: Casey Feinstein, Emory Gatchell, Hadley Saba, Oyinade Oyenusi, and Amber Bustard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88925" y="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Daphnia Safety Data 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172225" y="754875"/>
            <a:ext cx="42558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dirty="0"/>
              <a:t>Oxybenzone LD50 amount: 0.0605 grams 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body" idx="2"/>
          </p:nvPr>
        </p:nvSpPr>
        <p:spPr>
          <a:xfrm>
            <a:off x="4609612" y="7548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Om cinnamate LD50 amount: 0 grams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027" y="1132875"/>
            <a:ext cx="3233722" cy="263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9787" y="1226662"/>
            <a:ext cx="4079725" cy="244274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370025" y="3763200"/>
            <a:ext cx="8239500" cy="13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Source Code Pro"/>
                <a:ea typeface="Source Code Pro"/>
                <a:cs typeface="Source Code Pro"/>
                <a:sym typeface="Source Code Pro"/>
              </a:rPr>
              <a:t>Conclusions: Daphnia died in the presence of cinnamate and benzone. 21.7% of daphnia lived in cinnamate and 26.7% of daphnia lived in benzone. After further research, we found that the chemicals are not soluble in water, which is likely the cause the daphnia deaths (since they live in water).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Making the sunscreen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311700" y="1093850"/>
            <a:ext cx="6047099" cy="3581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For benzone and cinnamate in our formula, at first we used 100% of the legal amount of each chemical (benzone- 6% and cinnamate- 7.5%) 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The FDA has already validated these amounts through LD50 tests and are used in other sunscreens. 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Remaining ingredient amounts (cetyl alcohol, steric acid, glycerin, trethanol amine, and distilled water) were provided in advance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73" name="Shape 173" descr="sdfsdf.jpg"/>
          <p:cNvPicPr preferRelativeResize="0"/>
          <p:nvPr/>
        </p:nvPicPr>
        <p:blipFill rotWithShape="1">
          <a:blip r:embed="rId3">
            <a:alphaModFix/>
          </a:blip>
          <a:srcRect l="30628" t="21263" r="18083" b="15918"/>
          <a:stretch/>
        </p:blipFill>
        <p:spPr>
          <a:xfrm>
            <a:off x="6409200" y="1675800"/>
            <a:ext cx="2734799" cy="2512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Human Safety test #1 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1700" y="1228800"/>
            <a:ext cx="8520600" cy="3914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Amount of Cinnamate: 6.6g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Amount of Benzone: 5.28g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sz="1500" dirty="0"/>
          </a:p>
          <a:p>
            <a:pPr lvl="0">
              <a:spcBef>
                <a:spcPts val="0"/>
              </a:spcBef>
              <a:buNone/>
            </a:pPr>
            <a:endParaRPr sz="600" dirty="0"/>
          </a:p>
          <a:p>
            <a:pPr lvl="0">
              <a:spcBef>
                <a:spcPts val="0"/>
              </a:spcBef>
              <a:buNone/>
            </a:pPr>
            <a:endParaRPr sz="600" dirty="0"/>
          </a:p>
          <a:p>
            <a:pPr lvl="0">
              <a:spcBef>
                <a:spcPts val="0"/>
              </a:spcBef>
              <a:buNone/>
            </a:pPr>
            <a:r>
              <a:rPr lang="en" sz="1500" dirty="0"/>
              <a:t>Observations of Sunscreen:</a:t>
            </a:r>
          </a:p>
          <a:p>
            <a:pPr marL="457200" lvl="0" indent="-32385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500" dirty="0"/>
              <a:t>Thick texture → thicker than test subject lotion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graphicFrame>
        <p:nvGraphicFramePr>
          <p:cNvPr id="180" name="Shape 180"/>
          <p:cNvGraphicFramePr/>
          <p:nvPr>
            <p:extLst>
              <p:ext uri="{D42A27DB-BD31-4B8C-83A1-F6EECF244321}">
                <p14:modId xmlns:p14="http://schemas.microsoft.com/office/powerpoint/2010/main" val="1633059232"/>
              </p:ext>
            </p:extLst>
          </p:nvPr>
        </p:nvGraphicFramePr>
        <p:xfrm>
          <a:off x="890825" y="2130900"/>
          <a:ext cx="7239000" cy="1828710"/>
        </p:xfrm>
        <a:graphic>
          <a:graphicData uri="http://schemas.openxmlformats.org/drawingml/2006/table">
            <a:tbl>
              <a:tblPr>
                <a:noFill/>
                <a:tableStyleId>{EFDDADEC-46E5-4CA5-AF3D-146D5C43CB0C}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</a:rPr>
                        <a:t>Day #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</a:rPr>
                        <a:t>Observations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92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</a:rPr>
                        <a:t>2:28pm: Applied sunscreen (1.5cm x 1.5cm square)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</a:rPr>
                        <a:t>2:40pm: itchness (1.5-2)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accent1"/>
                          </a:solidFill>
                        </a:rPr>
                        <a:t>11:27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a</a:t>
                      </a:r>
                      <a:r>
                        <a:rPr lang="en" dirty="0">
                          <a:solidFill>
                            <a:schemeClr val="accent1"/>
                          </a:solidFill>
                        </a:rPr>
                        <a:t>m: no itchiness or redness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accent1"/>
                          </a:solidFill>
                        </a:rPr>
                        <a:t>5:00pm: redness (2) but disappeared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Application of Sunscreen</a:t>
            </a:r>
          </a:p>
        </p:txBody>
      </p:sp>
      <p:sp>
        <p:nvSpPr>
          <p:cNvPr id="186" name="Shape 186" title="IMG_2949.MOV"/>
          <p:cNvSpPr/>
          <p:nvPr/>
        </p:nvSpPr>
        <p:spPr>
          <a:xfrm>
            <a:off x="2160250" y="1093850"/>
            <a:ext cx="4892625" cy="3669474"/>
          </a:xfrm>
          <a:prstGeom prst="rect">
            <a:avLst/>
          </a:prstGeom>
          <a:noFill/>
          <a:ln>
            <a:noFill/>
          </a:ln>
        </p:spPr>
      </p:sp>
      <p:pic>
        <p:nvPicPr>
          <p:cNvPr id="2" name="IMG_29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2561637" y="1973384"/>
            <a:ext cx="4020725" cy="22616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385700" y="34220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Making the sunscreen part 2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However, after testing, we decided to lower our chemical amounts to 75% of the legal amounts due to some discomfort felt by our human subject (Mr. Brock).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4" name="Shape 200" descr="IMG_4099.JPG"/>
          <p:cNvPicPr preferRelativeResize="0"/>
          <p:nvPr/>
        </p:nvPicPr>
        <p:blipFill rotWithShape="1">
          <a:blip r:embed="rId3">
            <a:alphaModFix/>
          </a:blip>
          <a:srcRect b="37667"/>
          <a:stretch/>
        </p:blipFill>
        <p:spPr>
          <a:xfrm>
            <a:off x="2944184" y="2396980"/>
            <a:ext cx="3038928" cy="2468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Final Human Safety Test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311700" y="1280025"/>
            <a:ext cx="8520600" cy="3914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Amount of Cinnamate: 5.2g </a:t>
            </a:r>
            <a:r>
              <a:rPr lang="en-US" dirty="0"/>
              <a:t>     </a:t>
            </a:r>
            <a:r>
              <a:rPr lang="en-US" b="1" dirty="0"/>
              <a:t>Final SPF: 19</a:t>
            </a:r>
            <a:endParaRPr lang="en" b="1" dirty="0"/>
          </a:p>
          <a:p>
            <a:pPr lvl="0">
              <a:spcBef>
                <a:spcPts val="0"/>
              </a:spcBef>
              <a:buNone/>
            </a:pPr>
            <a:r>
              <a:rPr lang="en" dirty="0"/>
              <a:t>Amount of Benzone: 4.5g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sz="600" dirty="0"/>
          </a:p>
          <a:p>
            <a:pPr lvl="0">
              <a:spcBef>
                <a:spcPts val="0"/>
              </a:spcBef>
              <a:buNone/>
            </a:pPr>
            <a:endParaRPr sz="600" dirty="0"/>
          </a:p>
          <a:p>
            <a:pPr lvl="0">
              <a:spcBef>
                <a:spcPts val="0"/>
              </a:spcBef>
              <a:buNone/>
            </a:pPr>
            <a:r>
              <a:rPr lang="en" dirty="0"/>
              <a:t>Observations of Sunscreen: </a:t>
            </a:r>
          </a:p>
          <a:p>
            <a:pPr marL="5143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Thin, more liquid like formula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graphicFrame>
        <p:nvGraphicFramePr>
          <p:cNvPr id="199" name="Shape 199"/>
          <p:cNvGraphicFramePr/>
          <p:nvPr>
            <p:extLst>
              <p:ext uri="{D42A27DB-BD31-4B8C-83A1-F6EECF244321}">
                <p14:modId xmlns:p14="http://schemas.microsoft.com/office/powerpoint/2010/main" val="899855337"/>
              </p:ext>
            </p:extLst>
          </p:nvPr>
        </p:nvGraphicFramePr>
        <p:xfrm>
          <a:off x="952500" y="2298050"/>
          <a:ext cx="7239000" cy="1615350"/>
        </p:xfrm>
        <a:graphic>
          <a:graphicData uri="http://schemas.openxmlformats.org/drawingml/2006/table">
            <a:tbl>
              <a:tblPr>
                <a:noFill/>
                <a:tableStyleId>{EFDDADEC-46E5-4CA5-AF3D-146D5C43CB0C}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</a:rPr>
                        <a:t>Day #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</a:rPr>
                        <a:t>Observations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</a:rPr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accent1"/>
                          </a:solidFill>
                        </a:rPr>
                        <a:t>9:15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a</a:t>
                      </a:r>
                      <a:r>
                        <a:rPr lang="en" dirty="0">
                          <a:solidFill>
                            <a:schemeClr val="accent1"/>
                          </a:solidFill>
                        </a:rPr>
                        <a:t>m: application (1.5cm x 1.5cm square)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accent1"/>
                          </a:solidFill>
                        </a:rPr>
                        <a:t>12:40pm: no redness or itchiness 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dirty="0">
                          <a:solidFill>
                            <a:schemeClr val="accent1"/>
                          </a:solidFill>
                        </a:rPr>
                        <a:t>2:25pm: itchniess (1.5)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SPF amount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SPF of 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12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311700" y="144825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Total cost and amount of chemicals </a:t>
            </a:r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311700" y="945825"/>
            <a:ext cx="8520600" cy="49356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</a:t>
            </a:r>
            <a:r>
              <a:rPr lang="en" b="1" dirty="0"/>
              <a:t>Ingredient       Cost     Amount</a:t>
            </a: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" b="1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Cetyl alcohol---- $0.003----- 2g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Steric acid------ $0.032----- 4g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Glycerin--------- $0.006----- 2g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Trethanol amine-- $0.015----- 1g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Distilled water-- $0.09------ 78g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Benzophenone----- $0.0045---- 4.5g</a:t>
            </a:r>
          </a:p>
          <a:p>
            <a:pPr marL="457200" lvl="0" indent="-22860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Om cinnamate----- $0.0052---- 5.2g</a:t>
            </a:r>
          </a:p>
          <a:p>
            <a:pPr marL="228600" lvl="0">
              <a:spcBef>
                <a:spcPts val="0"/>
              </a:spcBef>
              <a:spcAft>
                <a:spcPts val="0"/>
              </a:spcAft>
            </a:pPr>
            <a:endParaRPr lang="en" dirty="0"/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* We found the chemicals from websites (referenced in Appendix Slide 33) in bulk and calculated the price of the specific amount needed for our formula.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6241250" y="2362225"/>
            <a:ext cx="2532600" cy="107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Total cost= $0.16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Final Package &amp; Cost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252" y="125898"/>
            <a:ext cx="3633226" cy="485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4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Goals for this project 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Optimize the mixture of om cinnamate and oxybenzone in both safety and maximum SPF value 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Achieve the lowest possible cost of sunscreen materials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5143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Create a low cost package to hold the sunscreen mixture of 88mL and pass material testing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229124" y="307700"/>
            <a:ext cx="8914876" cy="102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dirty="0"/>
              <a:t>Top 3 Materials… Which ones are going to protect our package?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229124" y="1100388"/>
            <a:ext cx="8382300" cy="44424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/>
              <a:t>From our materials testing, we recommend for our package: 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600" dirty="0"/>
              <a:t>Duct Tape: Strong; keeps package together reliably </a:t>
            </a:r>
          </a:p>
          <a:p>
            <a:pPr marL="914400" lvl="1" indent="-2286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200" dirty="0"/>
              <a:t>Average Score: 2.5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600" dirty="0"/>
              <a:t>Cardboard: Strong and sturdy; malleable into our desired triangle shape </a:t>
            </a:r>
          </a:p>
          <a:p>
            <a:pPr marL="914400" lvl="1" indent="-2286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200" dirty="0"/>
              <a:t>Average Score: 2.67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600" dirty="0"/>
              <a:t>Wax paper: Protects package from water damage; extra layer of strength </a:t>
            </a:r>
          </a:p>
          <a:p>
            <a:pPr marL="914400" lvl="1" indent="-2286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200" dirty="0"/>
              <a:t>Average Score: 2.7</a:t>
            </a:r>
            <a:endParaRPr lang="en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Design Sketch → first prototype </a:t>
            </a:r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237" y="1093850"/>
            <a:ext cx="2908024" cy="33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1733600" y="3022225"/>
            <a:ext cx="548700" cy="29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8cm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1455100" y="1093850"/>
            <a:ext cx="606000" cy="21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7.5cm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1500100" y="1343200"/>
            <a:ext cx="516000" cy="21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1cm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521350" y="4340850"/>
            <a:ext cx="2473500" cy="7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600">
                <a:latin typeface="Source Code Pro"/>
                <a:ea typeface="Source Code Pro"/>
                <a:cs typeface="Source Code Pro"/>
                <a:sym typeface="Source Code Pro"/>
              </a:rPr>
              <a:t>Triangle → strongest shape</a:t>
            </a:r>
          </a:p>
        </p:txBody>
      </p:sp>
      <p:pic>
        <p:nvPicPr>
          <p:cNvPr id="242" name="Shape 242" descr="IMG_2331.JPG"/>
          <p:cNvPicPr preferRelativeResize="0"/>
          <p:nvPr/>
        </p:nvPicPr>
        <p:blipFill rotWithShape="1">
          <a:blip r:embed="rId4">
            <a:alphaModFix/>
          </a:blip>
          <a:srcRect l="4473" t="6756" r="12213" b="24158"/>
          <a:stretch/>
        </p:blipFill>
        <p:spPr>
          <a:xfrm>
            <a:off x="3226975" y="1395837"/>
            <a:ext cx="2285100" cy="273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 descr="IMG_233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6349" y="1395825"/>
            <a:ext cx="2068846" cy="275845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/>
          <p:nvPr/>
        </p:nvSpPr>
        <p:spPr>
          <a:xfrm>
            <a:off x="3754375" y="4230775"/>
            <a:ext cx="4184700" cy="49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300" i="1"/>
              <a:t>First Prototype Average Test Score - </a:t>
            </a:r>
            <a:r>
              <a:rPr lang="en" sz="1300"/>
              <a:t>2.375 </a:t>
            </a:r>
            <a:r>
              <a:rPr lang="en" sz="1300" i="1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Building the Second Prototype</a:t>
            </a:r>
          </a:p>
        </p:txBody>
      </p:sp>
      <p:sp>
        <p:nvSpPr>
          <p:cNvPr id="250" name="Shape 250"/>
          <p:cNvSpPr txBox="1">
            <a:spLocks noGrp="1"/>
          </p:cNvSpPr>
          <p:nvPr>
            <p:ph type="body" idx="4294967295"/>
          </p:nvPr>
        </p:nvSpPr>
        <p:spPr>
          <a:xfrm>
            <a:off x="311700" y="1228675"/>
            <a:ext cx="87549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We tested this design to help us establish a final structure for our package. Average Score: 2.883</a:t>
            </a:r>
            <a:r>
              <a:rPr lang="en" sz="1500"/>
              <a:t> </a:t>
            </a:r>
          </a:p>
        </p:txBody>
      </p:sp>
      <p:pic>
        <p:nvPicPr>
          <p:cNvPr id="251" name="Shape 251" descr="IMG_2336.JPG"/>
          <p:cNvPicPr preferRelativeResize="0"/>
          <p:nvPr/>
        </p:nvPicPr>
        <p:blipFill rotWithShape="1">
          <a:blip r:embed="rId3">
            <a:alphaModFix/>
          </a:blip>
          <a:srcRect l="7626" t="12840" r="2120" b="8381"/>
          <a:stretch/>
        </p:blipFill>
        <p:spPr>
          <a:xfrm>
            <a:off x="1884199" y="1936675"/>
            <a:ext cx="2473027" cy="3160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 descr="IMG_2338.JPG"/>
          <p:cNvPicPr preferRelativeResize="0"/>
          <p:nvPr/>
        </p:nvPicPr>
        <p:blipFill rotWithShape="1">
          <a:blip r:embed="rId4">
            <a:alphaModFix/>
          </a:blip>
          <a:srcRect l="6933" b="21222"/>
          <a:stretch/>
        </p:blipFill>
        <p:spPr>
          <a:xfrm>
            <a:off x="4504650" y="1936675"/>
            <a:ext cx="2599407" cy="3160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Creating the Third Package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4684850" y="687600"/>
            <a:ext cx="4259100" cy="445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500" dirty="0">
                <a:latin typeface="Source Code Pro"/>
                <a:ea typeface="Source Code Pro"/>
                <a:cs typeface="Source Code Pro"/>
                <a:sym typeface="Source Code Pro"/>
              </a:rPr>
              <a:t>Cardboard: Strong and sturdy</a:t>
            </a:r>
          </a:p>
          <a:p>
            <a: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500" dirty="0">
                <a:latin typeface="Source Code Pro"/>
                <a:ea typeface="Source Code Pro"/>
                <a:cs typeface="Source Code Pro"/>
                <a:sym typeface="Source Code Pro"/>
              </a:rPr>
              <a:t>Wax paper (on exterior): protects the package from water</a:t>
            </a:r>
          </a:p>
          <a:p>
            <a: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500" dirty="0">
                <a:latin typeface="Source Code Pro"/>
                <a:ea typeface="Source Code Pro"/>
                <a:cs typeface="Source Code Pro"/>
                <a:sym typeface="Source Code Pro"/>
              </a:rPr>
              <a:t>Glue: Does not break/come undone due to tests (unlike tape)</a:t>
            </a:r>
          </a:p>
          <a:p>
            <a:pPr lvl="0" rtl="0">
              <a:spcBef>
                <a:spcPts val="0"/>
              </a:spcBef>
            </a:pPr>
            <a:r>
              <a:rPr lang="en" sz="1500" dirty="0">
                <a:latin typeface="Source Code Pro"/>
                <a:ea typeface="Source Code Pro"/>
                <a:cs typeface="Source Code Pro"/>
                <a:sym typeface="Source Code Pro"/>
              </a:rPr>
              <a:t>Average score: 2.583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500" dirty="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73333"/>
              <a:buFont typeface="Arial"/>
              <a:buNone/>
            </a:pPr>
            <a:r>
              <a:rPr lang="en" sz="1500" b="1" dirty="0">
                <a:latin typeface="Source Code Pro"/>
                <a:ea typeface="Source Code Pro"/>
                <a:cs typeface="Source Code Pro"/>
                <a:sym typeface="Source Code Pro"/>
              </a:rPr>
              <a:t>Modifications:</a:t>
            </a:r>
          </a:p>
          <a:p>
            <a:pPr marL="457200" lvl="0" indent="-323850" rtl="0">
              <a:spcBef>
                <a:spcPts val="0"/>
              </a:spcBef>
              <a:buSzPct val="100000"/>
              <a:buFont typeface="Source Code Pro"/>
              <a:buChar char="●"/>
            </a:pPr>
            <a:r>
              <a:rPr lang="en" sz="1500" dirty="0">
                <a:latin typeface="Source Code Pro"/>
                <a:ea typeface="Source Code Pro"/>
                <a:cs typeface="Source Code Pro"/>
                <a:sym typeface="Source Code Pro"/>
              </a:rPr>
              <a:t>Plastic seal over opening of package → cap/plug → prevents sunscreen from spilling out</a:t>
            </a:r>
          </a:p>
          <a:p>
            <a:pPr marL="914400" lvl="1" indent="-323850" rtl="0">
              <a:spcBef>
                <a:spcPts val="0"/>
              </a:spcBef>
              <a:buSzPct val="100000"/>
              <a:buFont typeface="Source Code Pro"/>
              <a:buChar char="○"/>
            </a:pPr>
            <a:r>
              <a:rPr lang="en" sz="1500" dirty="0">
                <a:latin typeface="Source Code Pro"/>
                <a:ea typeface="Source Code Pro"/>
                <a:cs typeface="Source Code Pro"/>
                <a:sym typeface="Source Code Pro"/>
              </a:rPr>
              <a:t>To use: cut or peel the plastic wrap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500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500" dirty="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4" name="gds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449584" y="1942420"/>
            <a:ext cx="4097382" cy="23047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396950" y="526350"/>
            <a:ext cx="4243800" cy="4090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Package Modifications Design Sketch </a:t>
            </a:r>
          </a:p>
        </p:txBody>
      </p:sp>
      <p:pic>
        <p:nvPicPr>
          <p:cNvPr id="265" name="Shape 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6650" y="758525"/>
            <a:ext cx="3486150" cy="37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Fourth Prototype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4572000" y="475049"/>
            <a:ext cx="4259100" cy="321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latin typeface="Source Code Pro"/>
                <a:ea typeface="Source Code Pro"/>
                <a:cs typeface="Source Code Pro"/>
                <a:sym typeface="Source Code Pro"/>
              </a:rPr>
              <a:t>Observations: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ource Code Pro"/>
              <a:buChar char="●"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The overall package survived the water test fine, but the cap got soggy and peeled.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ource Code Pro"/>
              <a:buChar char="●"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The average score for this test was 2.833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72" name="Shape 272" descr="kakakaks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21324" y="1906978"/>
            <a:ext cx="2806503" cy="210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 descr="dsffdsa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2127648" y="1911300"/>
            <a:ext cx="2794901" cy="209617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 title="gsdgsd.MOV"/>
          <p:cNvSpPr/>
          <p:nvPr/>
        </p:nvSpPr>
        <p:spPr>
          <a:xfrm>
            <a:off x="5267424" y="2288200"/>
            <a:ext cx="2870649" cy="2794899"/>
          </a:xfrm>
          <a:prstGeom prst="rect">
            <a:avLst/>
          </a:prstGeom>
          <a:noFill/>
          <a:ln>
            <a:noFill/>
          </a:ln>
        </p:spPr>
      </p:sp>
      <p:pic>
        <p:nvPicPr>
          <p:cNvPr id="2" name="gsdgs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3358" t="-1" b="-8456"/>
          <a:stretch/>
        </p:blipFill>
        <p:spPr>
          <a:xfrm rot="5400000">
            <a:off x="5219443" y="2218148"/>
            <a:ext cx="2964213" cy="23594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4211100" cy="4090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Damage of Fourth Package</a:t>
            </a:r>
          </a:p>
        </p:txBody>
      </p:sp>
      <p:pic>
        <p:nvPicPr>
          <p:cNvPr id="280" name="Shape 280" descr="pgsogd.jpg"/>
          <p:cNvPicPr preferRelativeResize="0"/>
          <p:nvPr/>
        </p:nvPicPr>
        <p:blipFill rotWithShape="1">
          <a:blip r:embed="rId3">
            <a:alphaModFix/>
          </a:blip>
          <a:srcRect l="11659" r="6920" b="9730"/>
          <a:stretch/>
        </p:blipFill>
        <p:spPr>
          <a:xfrm rot="5399993">
            <a:off x="4914247" y="762229"/>
            <a:ext cx="4028151" cy="3419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93125" y="526362"/>
            <a:ext cx="2201100" cy="4090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Final Package Design</a:t>
            </a:r>
          </a:p>
        </p:txBody>
      </p:sp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5950" y="722987"/>
            <a:ext cx="6957349" cy="369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Final Package</a:t>
            </a:r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5032250" y="1228675"/>
            <a:ext cx="38001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Perforated circle on bottom of package with 3cm plunge inside package connected</a:t>
            </a:r>
          </a:p>
          <a:p>
            <a:pPr marL="9715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Allows for easier accessibility to sunscreen</a:t>
            </a:r>
          </a:p>
        </p:txBody>
      </p:sp>
      <p:pic>
        <p:nvPicPr>
          <p:cNvPr id="2" name="IMG_405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4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364742" y="2046366"/>
            <a:ext cx="3738015" cy="2102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Final Package cost </a:t>
            </a:r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 piece of cardboard ($1.00/square)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1 plastic bag ($0.25/each)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1 piece of wax paper ($0.50/piece)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1 piece of plastic wrap ($0.75/piece)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Glue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Total cost of packaging= $2.5o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Summary of the Product Constraints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marketability</a:t>
            </a:r>
          </a:p>
        </p:txBody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Choice of orange: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Summer color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Aesthetically pleasing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Happy color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Ombre: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/>
              <a:t>Aesthetically pleasing </a:t>
            </a:r>
          </a:p>
        </p:txBody>
      </p:sp>
      <p:pic>
        <p:nvPicPr>
          <p:cNvPr id="306" name="Shape 306" descr="fdsfds.jpg"/>
          <p:cNvPicPr preferRelativeResize="0"/>
          <p:nvPr/>
        </p:nvPicPr>
        <p:blipFill rotWithShape="1">
          <a:blip r:embed="rId3">
            <a:alphaModFix/>
          </a:blip>
          <a:srcRect l="16151" t="16718" r="8445" b="18632"/>
          <a:stretch/>
        </p:blipFill>
        <p:spPr>
          <a:xfrm rot="5400000">
            <a:off x="4465097" y="1156112"/>
            <a:ext cx="4403127" cy="2831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Environmental impact </a:t>
            </a:r>
          </a:p>
        </p:txBody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dirty="0"/>
              <a:t>Cardboard: recyclable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Wax paper: compostable and degrades quickly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APPENDIX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Full cost analysis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23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6725" y="1111250"/>
            <a:ext cx="6150550" cy="384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LD50 E. coli analysis </a:t>
            </a:r>
          </a:p>
        </p:txBody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417700" y="1093850"/>
            <a:ext cx="8477100" cy="382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As the amount of chemicals increased for both tests, the survival rate of the e-coli decreased, more drastically for benzone than cinnamate. 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>
                <a:solidFill>
                  <a:srgbClr val="666666"/>
                </a:solidFill>
              </a:rPr>
              <a:t>Benzone killed off 50% of a population in a higher quantity than cinnamate, with a major survival percentage gap</a:t>
            </a:r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"/>
              <a:t>The lowest survival rating for the maximum amount of allowed cinnamate was 76% and the maximum amount of benzone used had the effect of only a 14.5% survival rate.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460400" y="21372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Experiment, Data, and Analysis  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530375" y="1156250"/>
            <a:ext cx="7437600" cy="355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Clr>
                <a:srgbClr val="666666"/>
              </a:buClr>
              <a:buSzPct val="100000"/>
              <a:buFont typeface="Source Code Pro"/>
              <a:buChar char="●"/>
            </a:pPr>
            <a:r>
              <a:rPr lang="en" sz="1600" dirty="0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10 daphnia were in each amount of cinnamate or benzone (maximum, minimum, or control). 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Clr>
                <a:srgbClr val="666666"/>
              </a:buClr>
              <a:buSzPct val="100000"/>
              <a:buFont typeface="Source Code Pro"/>
              <a:buChar char="●"/>
            </a:pPr>
            <a:r>
              <a:rPr lang="en" sz="1600" dirty="0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On average, 7.2 daphnia lived in the control (this average does not include our outlier of Benzone trial 2).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Clr>
                <a:srgbClr val="666666"/>
              </a:buClr>
              <a:buSzPct val="100000"/>
              <a:buFont typeface="Source Code Pro"/>
              <a:buChar char="●"/>
            </a:pPr>
            <a:r>
              <a:rPr lang="en" sz="1600" dirty="0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0 daphnia lived in the maximum amount. 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Clr>
                <a:srgbClr val="666666"/>
              </a:buClr>
              <a:buSzPct val="100000"/>
              <a:buFont typeface="Source Code Pro"/>
              <a:buChar char="●"/>
            </a:pPr>
            <a:r>
              <a:rPr lang="en" sz="1600" dirty="0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 outlier set of data, only 1 daphnia lived in the minimum amount (.85 grams of benzone), other than that 0 daphnia lived in the minimum amounts. </a:t>
            </a: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666666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2410100" y="62775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SDS: Safety Data Sheet</a:t>
            </a:r>
          </a:p>
        </p:txBody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291600" y="698175"/>
            <a:ext cx="8996700" cy="441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700" b="1"/>
              <a:t>Ethylhexylmethoxycinnamate: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700" i="1"/>
              <a:t>Inhalation:</a:t>
            </a:r>
            <a:r>
              <a:rPr lang="en" sz="1700"/>
              <a:t> Move to fresh air. If problem persists, call a doctor.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700" i="1"/>
              <a:t>Skin contact: </a:t>
            </a:r>
            <a:r>
              <a:rPr lang="en" sz="1700"/>
              <a:t>Remove contaminated clothing and wash skin with soap.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700" i="1"/>
              <a:t>Eye contact:</a:t>
            </a:r>
            <a:r>
              <a:rPr lang="en" sz="1700"/>
              <a:t> Wash eyes out. If irritation continues, see a doctor.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700" i="1"/>
              <a:t>Ingestion:  </a:t>
            </a:r>
            <a:r>
              <a:rPr lang="en" sz="1700"/>
              <a:t>Call poison control center. If swallowed, rinse mouth with water. </a:t>
            </a:r>
          </a:p>
          <a:p>
            <a:pPr lvl="0">
              <a:spcBef>
                <a:spcPts val="0"/>
              </a:spcBef>
              <a:buNone/>
            </a:pPr>
            <a:r>
              <a:rPr lang="en" sz="1700"/>
              <a:t>Direct contact with eyes may cause irritation. </a:t>
            </a:r>
          </a:p>
          <a:p>
            <a:pPr lvl="0" rtl="0">
              <a:spcBef>
                <a:spcPts val="0"/>
              </a:spcBef>
              <a:buClr>
                <a:schemeClr val="dk2"/>
              </a:buClr>
              <a:buSzPct val="64705"/>
              <a:buFont typeface="Arial"/>
              <a:buNone/>
            </a:pPr>
            <a:r>
              <a:rPr lang="en" sz="1700" i="1"/>
              <a:t>Source: </a:t>
            </a:r>
            <a:r>
              <a:rPr lang="en" sz="1700" i="1" u="sng">
                <a:solidFill>
                  <a:schemeClr val="hlink"/>
                </a:solidFill>
                <a:hlinkClick r:id="rId3"/>
              </a:rPr>
              <a:t>http://www.sciencelab.com/msds.php?msdsId=9927759</a:t>
            </a:r>
            <a:r>
              <a:rPr lang="en" sz="1700" i="1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xfrm>
            <a:off x="2398425" y="97775"/>
            <a:ext cx="6321600" cy="4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SDS: Safety Data Sheet</a:t>
            </a:r>
          </a:p>
          <a:p>
            <a:pPr lvl="0">
              <a:spcBef>
                <a:spcPts val="0"/>
              </a:spcBef>
              <a:buNone/>
            </a:pPr>
            <a:r>
              <a:rPr lang="en" sz="1200" i="1"/>
              <a:t>Important information </a:t>
            </a:r>
          </a:p>
        </p:txBody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137675" y="1046800"/>
            <a:ext cx="8694000" cy="39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b="1" dirty="0"/>
              <a:t>Benzophenone: 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i="1" dirty="0"/>
              <a:t>Eye Contact: </a:t>
            </a:r>
            <a:r>
              <a:rPr lang="en" sz="1600" dirty="0"/>
              <a:t>Flush out eyes with water for 15min, seek medical attention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i="1" dirty="0"/>
              <a:t>Skin Contact: </a:t>
            </a:r>
            <a:r>
              <a:rPr lang="en" sz="1600" dirty="0"/>
              <a:t>Wash skin with soap and cover with ointment, seek medical attention.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i="1" dirty="0"/>
              <a:t>Inhalation</a:t>
            </a:r>
            <a:r>
              <a:rPr lang="en" sz="1600" dirty="0"/>
              <a:t>: Move to fresh air. Give CPR if not breathing or give oxygen if breathing problems persist. Seek medical attention.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i="1" dirty="0"/>
              <a:t>Ingestion: </a:t>
            </a:r>
            <a:r>
              <a:rPr lang="en" sz="1600" dirty="0"/>
              <a:t>Do not force vomiting. Loosen tight clothing. Seek medical attention. 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i="1" dirty="0"/>
              <a:t>Source: </a:t>
            </a:r>
            <a:r>
              <a:rPr lang="en" sz="1600" u="sng" dirty="0">
                <a:solidFill>
                  <a:schemeClr val="hlink"/>
                </a:solidFill>
                <a:hlinkClick r:id="rId3"/>
              </a:rPr>
              <a:t>http://www.sciencelab.com/msds.php?msdsId=9926361</a:t>
            </a:r>
            <a:r>
              <a:rPr lang="en" sz="16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Product Constraints for LD50 TEST AND mAX sPF 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b="1" dirty="0"/>
              <a:t>What is the LD50 test?</a:t>
            </a:r>
          </a:p>
          <a:p>
            <a:pPr marL="914400" lvl="1" indent="-3175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A test to determine the amount of a toxic agent that is sufficient to kill 50 percent of a population of animals usually within a certain time.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b="1" dirty="0"/>
              <a:t>Goal of the LD50 tests </a:t>
            </a:r>
          </a:p>
          <a:p>
            <a:pPr marL="914400" lvl="1" indent="-3175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400" dirty="0"/>
              <a:t>Determine greatest amount of the om cinnamate and oxybenzone that can be used in the sunscreen formula.</a:t>
            </a:r>
          </a:p>
          <a:p>
            <a:pPr marL="0" lvl="0" indent="0" rtl="0">
              <a:spcBef>
                <a:spcPts val="0"/>
              </a:spcBef>
              <a:buNone/>
            </a:pPr>
            <a:endParaRPr b="1" dirty="0"/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5699" y="1353275"/>
            <a:ext cx="3367075" cy="265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COSTS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311700" y="1093850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600" dirty="0"/>
              <a:t>Maximum Budget:</a:t>
            </a:r>
          </a:p>
          <a:p>
            <a:pPr marL="914400" lvl="1" indent="-3429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600" dirty="0"/>
              <a:t>$4.00 without glue</a:t>
            </a:r>
          </a:p>
          <a:p>
            <a:pPr marL="914400" lvl="1" indent="-3429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600" dirty="0"/>
              <a:t>$3.00 with glue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600" dirty="0"/>
              <a:t>Minimum Budget: </a:t>
            </a:r>
          </a:p>
          <a:p>
            <a:pPr marL="914400" lvl="1" indent="-3429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600" dirty="0"/>
              <a:t>We found the lowest cost per unit of the sunscreen ingredients through research online. </a:t>
            </a:r>
          </a:p>
          <a:p>
            <a:pPr marL="228600" lvl="0" rtl="0">
              <a:spcBef>
                <a:spcPts val="0"/>
              </a:spcBef>
            </a:pPr>
            <a:endParaRPr lang="en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dirty="0">
                <a:solidFill>
                  <a:srgbClr val="000000"/>
                </a:solidFill>
              </a:rPr>
              <a:t>Highest Packing Materials Testing Criteria </a:t>
            </a:r>
            <a:endParaRPr lang="en" dirty="0"/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397695" y="894522"/>
            <a:ext cx="4529100" cy="44338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1600" dirty="0"/>
              <a:t>Drop Test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1600" dirty="0"/>
              <a:t>Shake Test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1600" dirty="0"/>
              <a:t>Weight Test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1600" dirty="0"/>
              <a:t>Throw Test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1600" dirty="0"/>
              <a:t>Water Test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1600" dirty="0"/>
              <a:t>Marketing Test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1600" dirty="0"/>
              <a:t>Heat Test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sz="1600" dirty="0"/>
              <a:t>Environmental Considerations (bonus)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5484750" y="1498825"/>
            <a:ext cx="2694600" cy="26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>
                <a:latin typeface="Source Code Pro"/>
                <a:ea typeface="Source Code Pro"/>
                <a:cs typeface="Source Code Pro"/>
                <a:sym typeface="Source Code Pro"/>
              </a:rPr>
              <a:t>Scale: 1-3</a:t>
            </a:r>
          </a:p>
          <a:p>
            <a:pPr lvl="0">
              <a:spcBef>
                <a:spcPts val="0"/>
              </a:spcBef>
              <a:buNone/>
            </a:pPr>
            <a:endParaRPr sz="18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Source Code Pro"/>
                <a:ea typeface="Source Code Pro"/>
                <a:cs typeface="Source Code Pro"/>
                <a:sym typeface="Source Code Pro"/>
              </a:rPr>
              <a:t>1 = Lots of damage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Source Code Pro"/>
                <a:ea typeface="Source Code Pro"/>
                <a:cs typeface="Source Code Pro"/>
                <a:sym typeface="Source Code Pro"/>
              </a:rPr>
              <a:t>2 = Little damage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>
                <a:latin typeface="Source Code Pro"/>
                <a:ea typeface="Source Code Pro"/>
                <a:cs typeface="Source Code Pro"/>
                <a:sym typeface="Source Code Pro"/>
              </a:rPr>
              <a:t>3 = No damage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Final Sunscreen Formula &amp; Cost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E-Coli SAFETY DATA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456375" y="3823700"/>
            <a:ext cx="8520600" cy="124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700">
                <a:latin typeface="Source Code Pro"/>
                <a:ea typeface="Source Code Pro"/>
                <a:cs typeface="Source Code Pro"/>
                <a:sym typeface="Source Code Pro"/>
              </a:rPr>
              <a:t>Conclusions: The survival rate of E-coli in both the benzone and cinnamate was steady. Because of our success with the E-Coli data (unicellular organism), we decided to move onto testing with multicellular organisms…  </a:t>
            </a:r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650" y="1399600"/>
            <a:ext cx="4338100" cy="234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3725" y="1482599"/>
            <a:ext cx="4488575" cy="2347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478200" y="1061350"/>
            <a:ext cx="3498900" cy="2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dirty="0">
                <a:latin typeface="Source Code Pro"/>
                <a:ea typeface="Source Code Pro"/>
                <a:cs typeface="Source Code Pro"/>
                <a:sym typeface="Source Code Pro"/>
              </a:rPr>
              <a:t>Cinnamate LD50 amount= 0.0375g   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x="5192850" y="1023100"/>
            <a:ext cx="3281100" cy="33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>
                <a:latin typeface="Source Code Pro"/>
                <a:ea typeface="Source Code Pro"/>
                <a:cs typeface="Source Code Pro"/>
                <a:sym typeface="Source Code Pro"/>
              </a:rPr>
              <a:t>Benzone LD50 amount= 0.0341g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Acute Toxicity Testing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Instead of using E-Coli, Daphnia was used to better simulate complicated organisms like humans. </a:t>
            </a:r>
          </a:p>
        </p:txBody>
      </p:sp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9500" y="2256324"/>
            <a:ext cx="4404999" cy="246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each-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ach-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1377</Words>
  <Application>Microsoft Office PowerPoint</Application>
  <PresentationFormat>On-screen Show (16:9)</PresentationFormat>
  <Paragraphs>186</Paragraphs>
  <Slides>38</Slides>
  <Notes>37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Poiret One</vt:lpstr>
      <vt:lpstr>Amatic SC</vt:lpstr>
      <vt:lpstr>Lato</vt:lpstr>
      <vt:lpstr>Source Code Pro</vt:lpstr>
      <vt:lpstr>Arial</vt:lpstr>
      <vt:lpstr>beach-day</vt:lpstr>
      <vt:lpstr>beach-day</vt:lpstr>
      <vt:lpstr>Final Packaged Sunscreen Proposal </vt:lpstr>
      <vt:lpstr>Goals for this project </vt:lpstr>
      <vt:lpstr>Summary of the Product Constraints </vt:lpstr>
      <vt:lpstr>Product Constraints for LD50 TEST AND mAX sPF </vt:lpstr>
      <vt:lpstr>COSTS</vt:lpstr>
      <vt:lpstr>Highest Packing Materials Testing Criteria </vt:lpstr>
      <vt:lpstr>Final Sunscreen Formula &amp; Cost </vt:lpstr>
      <vt:lpstr>E-Coli SAFETY DATA</vt:lpstr>
      <vt:lpstr>Acute Toxicity Testing</vt:lpstr>
      <vt:lpstr>Daphnia Safety Data </vt:lpstr>
      <vt:lpstr>Making the sunscreen</vt:lpstr>
      <vt:lpstr>Human Safety test #1 </vt:lpstr>
      <vt:lpstr>Application of Sunscreen</vt:lpstr>
      <vt:lpstr>Making the sunscreen part 2</vt:lpstr>
      <vt:lpstr>Final Human Safety Test</vt:lpstr>
      <vt:lpstr>Final SPF amount </vt:lpstr>
      <vt:lpstr>Total cost and amount of chemicals </vt:lpstr>
      <vt:lpstr>Final Package &amp; Cost</vt:lpstr>
      <vt:lpstr>PowerPoint Presentation</vt:lpstr>
      <vt:lpstr>Top 3 Materials… Which ones are going to protect our package?</vt:lpstr>
      <vt:lpstr>Design Sketch → first prototype </vt:lpstr>
      <vt:lpstr>Building the Second Prototype</vt:lpstr>
      <vt:lpstr>Creating the Third Package</vt:lpstr>
      <vt:lpstr>Package Modifications Design Sketch </vt:lpstr>
      <vt:lpstr>Fourth Prototype</vt:lpstr>
      <vt:lpstr>Damage of Fourth Package</vt:lpstr>
      <vt:lpstr>Final Package Design</vt:lpstr>
      <vt:lpstr>Final Package</vt:lpstr>
      <vt:lpstr>Final Package cost </vt:lpstr>
      <vt:lpstr>marketability</vt:lpstr>
      <vt:lpstr>Environmental impact </vt:lpstr>
      <vt:lpstr>APPENDIX </vt:lpstr>
      <vt:lpstr>Full cost analysis  </vt:lpstr>
      <vt:lpstr>LD50 E. coli analysis </vt:lpstr>
      <vt:lpstr>Experiment, Data, and Analysis  </vt:lpstr>
      <vt:lpstr>SDS: Safety Data Sheet</vt:lpstr>
      <vt:lpstr>SDS: Safety Data Sheet Important information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Packaged Sunscreen Proposal </dc:title>
  <dc:creator>Saba, Hadley</dc:creator>
  <cp:lastModifiedBy>Saba, Hadley</cp:lastModifiedBy>
  <cp:revision>19</cp:revision>
  <cp:lastPrinted>2017-05-17T18:32:14Z</cp:lastPrinted>
  <dcterms:modified xsi:type="dcterms:W3CDTF">2017-05-18T16:01:37Z</dcterms:modified>
</cp:coreProperties>
</file>